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60" r:id="rId5"/>
    <p:sldId id="259" r:id="rId6"/>
    <p:sldId id="261" r:id="rId7"/>
    <p:sldId id="262" r:id="rId8"/>
    <p:sldId id="265" r:id="rId9"/>
    <p:sldId id="263" r:id="rId10"/>
    <p:sldId id="264" r:id="rId11"/>
    <p:sldId id="266" r:id="rId12"/>
    <p:sldId id="267" r:id="rId13"/>
  </p:sldIdLst>
  <p:sldSz cx="9144000" cy="6858000" type="screen4x3"/>
  <p:notesSz cx="6858000" cy="9947275"/>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61" autoAdjust="0"/>
  </p:normalViewPr>
  <p:slideViewPr>
    <p:cSldViewPr>
      <p:cViewPr varScale="1">
        <p:scale>
          <a:sx n="84" d="100"/>
          <a:sy n="84" d="100"/>
        </p:scale>
        <p:origin x="-22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C450864D-3858-4542-9A34-2593E7C8D3E6}" type="datetimeFigureOut">
              <a:rPr lang="bg-BG" smtClean="0"/>
              <a:t>26.08.2013</a:t>
            </a:fld>
            <a:endParaRPr lang="bg-BG"/>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7B88E59F-1015-4F98-A46D-6AF5D318CD1E}" type="slidenum">
              <a:rPr lang="bg-BG" smtClean="0"/>
              <a:t>‹#›</a:t>
            </a:fld>
            <a:endParaRPr lang="bg-BG"/>
          </a:p>
        </p:txBody>
      </p:sp>
    </p:spTree>
    <p:extLst>
      <p:ext uri="{BB962C8B-B14F-4D97-AF65-F5344CB8AC3E}">
        <p14:creationId xmlns:p14="http://schemas.microsoft.com/office/powerpoint/2010/main" val="2724780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6AF6821-FB20-4E08-A231-24119402B25B}" type="datetimeFigureOut">
              <a:rPr lang="bg-BG" smtClean="0"/>
              <a:t>26.08.2013</a:t>
            </a:fld>
            <a:endParaRPr lang="bg-BG"/>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2F0463C4-FAA6-4E19-9F7C-C32C4E8FC80A}" type="slidenum">
              <a:rPr lang="bg-BG" smtClean="0"/>
              <a:t>‹#›</a:t>
            </a:fld>
            <a:endParaRPr lang="bg-BG"/>
          </a:p>
        </p:txBody>
      </p:sp>
    </p:spTree>
    <p:extLst>
      <p:ext uri="{BB962C8B-B14F-4D97-AF65-F5344CB8AC3E}">
        <p14:creationId xmlns:p14="http://schemas.microsoft.com/office/powerpoint/2010/main" val="257794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Dear colleagues, </a:t>
            </a:r>
          </a:p>
          <a:p>
            <a:r>
              <a:rPr lang="en-US" dirty="0" smtClean="0"/>
              <a:t>My</a:t>
            </a:r>
            <a:r>
              <a:rPr lang="en-US" baseline="0" dirty="0" smtClean="0"/>
              <a:t> presentation is e-textbook in SE.</a:t>
            </a:r>
            <a:endParaRPr lang="bg-BG" dirty="0"/>
          </a:p>
        </p:txBody>
      </p:sp>
      <p:sp>
        <p:nvSpPr>
          <p:cNvPr id="4" name="Slide Number Placeholder 3"/>
          <p:cNvSpPr>
            <a:spLocks noGrp="1"/>
          </p:cNvSpPr>
          <p:nvPr>
            <p:ph type="sldNum" sz="quarter" idx="10"/>
          </p:nvPr>
        </p:nvSpPr>
        <p:spPr/>
        <p:txBody>
          <a:bodyPr/>
          <a:lstStyle/>
          <a:p>
            <a:fld id="{2F0463C4-FAA6-4E19-9F7C-C32C4E8FC80A}" type="slidenum">
              <a:rPr lang="bg-BG" smtClean="0"/>
              <a:t>1</a:t>
            </a:fld>
            <a:endParaRPr lang="bg-BG"/>
          </a:p>
        </p:txBody>
      </p:sp>
    </p:spTree>
    <p:extLst>
      <p:ext uri="{BB962C8B-B14F-4D97-AF65-F5344CB8AC3E}">
        <p14:creationId xmlns:p14="http://schemas.microsoft.com/office/powerpoint/2010/main" val="1387174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2F0463C4-FAA6-4E19-9F7C-C32C4E8FC80A}" type="slidenum">
              <a:rPr lang="bg-BG" smtClean="0"/>
              <a:t>10</a:t>
            </a:fld>
            <a:endParaRPr lang="bg-BG"/>
          </a:p>
        </p:txBody>
      </p:sp>
    </p:spTree>
    <p:extLst>
      <p:ext uri="{BB962C8B-B14F-4D97-AF65-F5344CB8AC3E}">
        <p14:creationId xmlns:p14="http://schemas.microsoft.com/office/powerpoint/2010/main" val="115525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2F0463C4-FAA6-4E19-9F7C-C32C4E8FC80A}" type="slidenum">
              <a:rPr lang="bg-BG" smtClean="0"/>
              <a:t>11</a:t>
            </a:fld>
            <a:endParaRPr lang="bg-BG"/>
          </a:p>
        </p:txBody>
      </p:sp>
    </p:spTree>
    <p:extLst>
      <p:ext uri="{BB962C8B-B14F-4D97-AF65-F5344CB8AC3E}">
        <p14:creationId xmlns:p14="http://schemas.microsoft.com/office/powerpoint/2010/main" val="140037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in the end of my presentation I would like to present some of the advantages of the e-textbook</a:t>
            </a:r>
          </a:p>
          <a:p>
            <a:endParaRPr lang="bg-BG" dirty="0"/>
          </a:p>
        </p:txBody>
      </p:sp>
      <p:sp>
        <p:nvSpPr>
          <p:cNvPr id="4" name="Slide Number Placeholder 3"/>
          <p:cNvSpPr>
            <a:spLocks noGrp="1"/>
          </p:cNvSpPr>
          <p:nvPr>
            <p:ph type="sldNum" sz="quarter" idx="10"/>
          </p:nvPr>
        </p:nvSpPr>
        <p:spPr/>
        <p:txBody>
          <a:bodyPr/>
          <a:lstStyle/>
          <a:p>
            <a:fld id="{2F0463C4-FAA6-4E19-9F7C-C32C4E8FC80A}" type="slidenum">
              <a:rPr lang="bg-BG" smtClean="0"/>
              <a:t>12</a:t>
            </a:fld>
            <a:endParaRPr lang="bg-BG"/>
          </a:p>
        </p:txBody>
      </p:sp>
    </p:spTree>
    <p:extLst>
      <p:ext uri="{BB962C8B-B14F-4D97-AF65-F5344CB8AC3E}">
        <p14:creationId xmlns:p14="http://schemas.microsoft.com/office/powerpoint/2010/main" val="130843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motivation to create this textbook is:</a:t>
            </a:r>
          </a:p>
          <a:p>
            <a:endParaRPr lang="bg-BG" dirty="0"/>
          </a:p>
        </p:txBody>
      </p:sp>
      <p:sp>
        <p:nvSpPr>
          <p:cNvPr id="4" name="Slide Number Placeholder 3"/>
          <p:cNvSpPr>
            <a:spLocks noGrp="1"/>
          </p:cNvSpPr>
          <p:nvPr>
            <p:ph type="sldNum" sz="quarter" idx="10"/>
          </p:nvPr>
        </p:nvSpPr>
        <p:spPr/>
        <p:txBody>
          <a:bodyPr/>
          <a:lstStyle/>
          <a:p>
            <a:fld id="{2F0463C4-FAA6-4E19-9F7C-C32C4E8FC80A}" type="slidenum">
              <a:rPr lang="bg-BG" smtClean="0"/>
              <a:t>2</a:t>
            </a:fld>
            <a:endParaRPr lang="bg-BG"/>
          </a:p>
        </p:txBody>
      </p:sp>
    </p:spTree>
    <p:extLst>
      <p:ext uri="{BB962C8B-B14F-4D97-AF65-F5344CB8AC3E}">
        <p14:creationId xmlns:p14="http://schemas.microsoft.com/office/powerpoint/2010/main" val="33312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set ourselves the following objectives: Using</a:t>
            </a:r>
            <a:r>
              <a:rPr lang="en-US" dirty="0" smtClean="0"/>
              <a:t> SCORM 2004 R4 standard;</a:t>
            </a:r>
          </a:p>
          <a:p>
            <a:r>
              <a:rPr lang="en-US" dirty="0" smtClean="0"/>
              <a:t>Using JCSE.</a:t>
            </a:r>
          </a:p>
          <a:p>
            <a:endParaRPr lang="en-US" baseline="0" dirty="0" smtClean="0"/>
          </a:p>
          <a:p>
            <a:r>
              <a:rPr lang="en-US" baseline="0" dirty="0" smtClean="0"/>
              <a:t>This will ensure quality of the textbook</a:t>
            </a:r>
            <a:endParaRPr lang="bg-BG" dirty="0"/>
          </a:p>
        </p:txBody>
      </p:sp>
      <p:sp>
        <p:nvSpPr>
          <p:cNvPr id="4" name="Slide Number Placeholder 3"/>
          <p:cNvSpPr>
            <a:spLocks noGrp="1"/>
          </p:cNvSpPr>
          <p:nvPr>
            <p:ph type="sldNum" sz="quarter" idx="10"/>
          </p:nvPr>
        </p:nvSpPr>
        <p:spPr/>
        <p:txBody>
          <a:bodyPr/>
          <a:lstStyle/>
          <a:p>
            <a:fld id="{2F0463C4-FAA6-4E19-9F7C-C32C4E8FC80A}" type="slidenum">
              <a:rPr lang="bg-BG" smtClean="0"/>
              <a:t>3</a:t>
            </a:fld>
            <a:endParaRPr lang="bg-BG"/>
          </a:p>
        </p:txBody>
      </p:sp>
    </p:spTree>
    <p:extLst>
      <p:ext uri="{BB962C8B-B14F-4D97-AF65-F5344CB8AC3E}">
        <p14:creationId xmlns:p14="http://schemas.microsoft.com/office/powerpoint/2010/main" val="382436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I will make a brief</a:t>
            </a:r>
            <a:r>
              <a:rPr lang="en-US" baseline="0" dirty="0" smtClean="0"/>
              <a:t> overview of the SCORM concepts </a:t>
            </a:r>
          </a:p>
          <a:p>
            <a:r>
              <a:rPr lang="en-US" dirty="0" smtClean="0"/>
              <a:t>The SCO</a:t>
            </a:r>
            <a:r>
              <a:rPr lang="en-US" baseline="0" dirty="0" smtClean="0"/>
              <a:t> is the smallest element, that can be managed from the LMS</a:t>
            </a:r>
            <a:endParaRPr lang="bg-BG" dirty="0"/>
          </a:p>
        </p:txBody>
      </p:sp>
      <p:sp>
        <p:nvSpPr>
          <p:cNvPr id="4" name="Slide Number Placeholder 3"/>
          <p:cNvSpPr>
            <a:spLocks noGrp="1"/>
          </p:cNvSpPr>
          <p:nvPr>
            <p:ph type="sldNum" sz="quarter" idx="10"/>
          </p:nvPr>
        </p:nvSpPr>
        <p:spPr/>
        <p:txBody>
          <a:bodyPr/>
          <a:lstStyle/>
          <a:p>
            <a:fld id="{2F0463C4-FAA6-4E19-9F7C-C32C4E8FC80A}" type="slidenum">
              <a:rPr lang="bg-BG" smtClean="0"/>
              <a:t>4</a:t>
            </a:fld>
            <a:endParaRPr lang="bg-BG"/>
          </a:p>
        </p:txBody>
      </p:sp>
    </p:spTree>
    <p:extLst>
      <p:ext uri="{BB962C8B-B14F-4D97-AF65-F5344CB8AC3E}">
        <p14:creationId xmlns:p14="http://schemas.microsoft.com/office/powerpoint/2010/main" val="1602181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the next steps in development of the textbook:</a:t>
            </a:r>
            <a:endParaRPr lang="bg-BG" dirty="0"/>
          </a:p>
        </p:txBody>
      </p:sp>
      <p:sp>
        <p:nvSpPr>
          <p:cNvPr id="4" name="Slide Number Placeholder 3"/>
          <p:cNvSpPr>
            <a:spLocks noGrp="1"/>
          </p:cNvSpPr>
          <p:nvPr>
            <p:ph type="sldNum" sz="quarter" idx="10"/>
          </p:nvPr>
        </p:nvSpPr>
        <p:spPr/>
        <p:txBody>
          <a:bodyPr/>
          <a:lstStyle/>
          <a:p>
            <a:fld id="{2F0463C4-FAA6-4E19-9F7C-C32C4E8FC80A}" type="slidenum">
              <a:rPr lang="bg-BG" smtClean="0"/>
              <a:t>5</a:t>
            </a:fld>
            <a:endParaRPr lang="bg-BG"/>
          </a:p>
        </p:txBody>
      </p:sp>
    </p:spTree>
    <p:extLst>
      <p:ext uri="{BB962C8B-B14F-4D97-AF65-F5344CB8AC3E}">
        <p14:creationId xmlns:p14="http://schemas.microsoft.com/office/powerpoint/2010/main" val="733273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step from the development process.</a:t>
            </a:r>
            <a:r>
              <a:rPr lang="en-US" baseline="0" dirty="0" smtClean="0"/>
              <a:t> To create the structure of the SE e-textbook we used activity diagrams. On the activity diagram we define the components that build the lesson. </a:t>
            </a:r>
            <a:r>
              <a:rPr lang="bg-BG" baseline="0" dirty="0" smtClean="0"/>
              <a:t> </a:t>
            </a:r>
            <a:r>
              <a:rPr lang="en-US" baseline="0" dirty="0" smtClean="0"/>
              <a:t>Act5ivity states correspond to aggregations, and states correspond to SCOs. Transitions between components present order of the component execution. And decisions are go ahead conditions.</a:t>
            </a:r>
          </a:p>
          <a:p>
            <a:endParaRPr lang="en-US" baseline="0" dirty="0" smtClean="0"/>
          </a:p>
          <a:p>
            <a:r>
              <a:rPr lang="en-US" baseline="0" dirty="0" smtClean="0"/>
              <a:t>This diagram is the first lesson in the textbook “Introduction in SE” We have one </a:t>
            </a:r>
            <a:r>
              <a:rPr lang="en-US" baseline="0" dirty="0" err="1" smtClean="0"/>
              <a:t>subagregation</a:t>
            </a:r>
            <a:r>
              <a:rPr lang="en-US" baseline="0" dirty="0" smtClean="0"/>
              <a:t> </a:t>
            </a:r>
            <a:r>
              <a:rPr lang="bg-BG" baseline="0" dirty="0" smtClean="0"/>
              <a:t>„</a:t>
            </a:r>
            <a:r>
              <a:rPr lang="en-US" baseline="0" dirty="0" smtClean="0"/>
              <a:t>Software development process models</a:t>
            </a:r>
            <a:r>
              <a:rPr lang="bg-BG" baseline="0" dirty="0" smtClean="0"/>
              <a:t>“</a:t>
            </a:r>
            <a:r>
              <a:rPr lang="en-US" baseline="0" dirty="0" smtClean="0"/>
              <a:t>. It has one SCO ” Software development process ” and two </a:t>
            </a:r>
            <a:r>
              <a:rPr lang="en-US" baseline="0" dirty="0" err="1" smtClean="0"/>
              <a:t>subagregations</a:t>
            </a:r>
            <a:r>
              <a:rPr lang="en-US" baseline="0" dirty="0" smtClean="0"/>
              <a:t> “linear models”, and “no linear models” and so on. It is important to note that there is no matter order of the execution of the SCOs in them. In the end of the each lesson there is a control test – in our lesson it is SCO 2 from </a:t>
            </a:r>
            <a:r>
              <a:rPr lang="en-US" baseline="0" dirty="0" err="1" smtClean="0"/>
              <a:t>Agregation</a:t>
            </a:r>
            <a:r>
              <a:rPr lang="en-US" baseline="0" dirty="0" smtClean="0"/>
              <a:t> A0.1.</a:t>
            </a:r>
          </a:p>
        </p:txBody>
      </p:sp>
      <p:sp>
        <p:nvSpPr>
          <p:cNvPr id="4" name="Slide Number Placeholder 3"/>
          <p:cNvSpPr>
            <a:spLocks noGrp="1"/>
          </p:cNvSpPr>
          <p:nvPr>
            <p:ph type="sldNum" sz="quarter" idx="10"/>
          </p:nvPr>
        </p:nvSpPr>
        <p:spPr/>
        <p:txBody>
          <a:bodyPr/>
          <a:lstStyle/>
          <a:p>
            <a:fld id="{2F0463C4-FAA6-4E19-9F7C-C32C4E8FC80A}" type="slidenum">
              <a:rPr lang="bg-BG" smtClean="0"/>
              <a:t>6</a:t>
            </a:fld>
            <a:endParaRPr lang="bg-BG"/>
          </a:p>
        </p:txBody>
      </p:sp>
    </p:spTree>
    <p:extLst>
      <p:ext uri="{BB962C8B-B14F-4D97-AF65-F5344CB8AC3E}">
        <p14:creationId xmlns:p14="http://schemas.microsoft.com/office/powerpoint/2010/main" val="401900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test about</a:t>
            </a:r>
            <a:r>
              <a:rPr lang="en-US" baseline="0" dirty="0" smtClean="0"/>
              <a:t> the first lesson. And navigation scheme for it. This navigation scheme shows what happen when the answers of the different questions are wrong.  For example for the first test: When the answer of the question one is wrong then SCORM player will return the student in A0.1 SCO1</a:t>
            </a:r>
          </a:p>
          <a:p>
            <a:r>
              <a:rPr lang="en-US" baseline="0" dirty="0" smtClean="0"/>
              <a:t>This navigation make the e-learning process </a:t>
            </a:r>
            <a:r>
              <a:rPr lang="en-US" baseline="0" dirty="0" err="1" smtClean="0"/>
              <a:t>adaptiv</a:t>
            </a:r>
            <a:r>
              <a:rPr lang="en-US" baseline="0" dirty="0" smtClean="0"/>
              <a:t>.</a:t>
            </a:r>
            <a:endParaRPr lang="bg-BG" dirty="0"/>
          </a:p>
        </p:txBody>
      </p:sp>
      <p:sp>
        <p:nvSpPr>
          <p:cNvPr id="4" name="Slide Number Placeholder 3"/>
          <p:cNvSpPr>
            <a:spLocks noGrp="1"/>
          </p:cNvSpPr>
          <p:nvPr>
            <p:ph type="sldNum" sz="quarter" idx="10"/>
          </p:nvPr>
        </p:nvSpPr>
        <p:spPr/>
        <p:txBody>
          <a:bodyPr/>
          <a:lstStyle/>
          <a:p>
            <a:fld id="{2F0463C4-FAA6-4E19-9F7C-C32C4E8FC80A}" type="slidenum">
              <a:rPr lang="bg-BG" smtClean="0"/>
              <a:t>7</a:t>
            </a:fld>
            <a:endParaRPr lang="bg-BG"/>
          </a:p>
        </p:txBody>
      </p:sp>
    </p:spTree>
    <p:extLst>
      <p:ext uri="{BB962C8B-B14F-4D97-AF65-F5344CB8AC3E}">
        <p14:creationId xmlns:p14="http://schemas.microsoft.com/office/powerpoint/2010/main" val="392204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scheme of the SCORM lessons.</a:t>
            </a:r>
            <a:r>
              <a:rPr lang="en-US" baseline="0" dirty="0" smtClean="0"/>
              <a:t> We have all schemes and their descriptions of the e-textbook as a documentation. </a:t>
            </a:r>
            <a:endParaRPr lang="bg-BG" dirty="0"/>
          </a:p>
        </p:txBody>
      </p:sp>
      <p:sp>
        <p:nvSpPr>
          <p:cNvPr id="4" name="Slide Number Placeholder 3"/>
          <p:cNvSpPr>
            <a:spLocks noGrp="1"/>
          </p:cNvSpPr>
          <p:nvPr>
            <p:ph type="sldNum" sz="quarter" idx="10"/>
          </p:nvPr>
        </p:nvSpPr>
        <p:spPr/>
        <p:txBody>
          <a:bodyPr/>
          <a:lstStyle/>
          <a:p>
            <a:fld id="{2F0463C4-FAA6-4E19-9F7C-C32C4E8FC80A}" type="slidenum">
              <a:rPr lang="bg-BG" smtClean="0"/>
              <a:t>8</a:t>
            </a:fld>
            <a:endParaRPr lang="bg-BG"/>
          </a:p>
        </p:txBody>
      </p:sp>
    </p:spTree>
    <p:extLst>
      <p:ext uri="{BB962C8B-B14F-4D97-AF65-F5344CB8AC3E}">
        <p14:creationId xmlns:p14="http://schemas.microsoft.com/office/powerpoint/2010/main" val="370164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is presented manifest file  of the e-textbook. It consists</a:t>
            </a:r>
            <a:r>
              <a:rPr lang="en-US" baseline="0" dirty="0" smtClean="0"/>
              <a:t>:</a:t>
            </a:r>
            <a:endParaRPr lang="bg-BG" dirty="0"/>
          </a:p>
        </p:txBody>
      </p:sp>
      <p:sp>
        <p:nvSpPr>
          <p:cNvPr id="4" name="Slide Number Placeholder 3"/>
          <p:cNvSpPr>
            <a:spLocks noGrp="1"/>
          </p:cNvSpPr>
          <p:nvPr>
            <p:ph type="sldNum" sz="quarter" idx="10"/>
          </p:nvPr>
        </p:nvSpPr>
        <p:spPr/>
        <p:txBody>
          <a:bodyPr/>
          <a:lstStyle/>
          <a:p>
            <a:fld id="{2F0463C4-FAA6-4E19-9F7C-C32C4E8FC80A}" type="slidenum">
              <a:rPr lang="bg-BG" smtClean="0"/>
              <a:t>9</a:t>
            </a:fld>
            <a:endParaRPr lang="bg-BG"/>
          </a:p>
        </p:txBody>
      </p:sp>
    </p:spTree>
    <p:extLst>
      <p:ext uri="{BB962C8B-B14F-4D97-AF65-F5344CB8AC3E}">
        <p14:creationId xmlns:p14="http://schemas.microsoft.com/office/powerpoint/2010/main" val="3702274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7C82854-663D-4DC9-831D-2950FE55E2A6}" type="datetime1">
              <a:rPr lang="bg-BG" smtClean="0"/>
              <a:t>26.08.2013</a:t>
            </a:fld>
            <a:endParaRPr lang="bg-BG"/>
          </a:p>
        </p:txBody>
      </p:sp>
      <p:sp>
        <p:nvSpPr>
          <p:cNvPr id="17" name="Footer Placeholder 16"/>
          <p:cNvSpPr>
            <a:spLocks noGrp="1"/>
          </p:cNvSpPr>
          <p:nvPr>
            <p:ph type="ftr" sz="quarter" idx="11"/>
          </p:nvPr>
        </p:nvSpPr>
        <p:spPr/>
        <p:txBody>
          <a:bodyPr/>
          <a:lstStyle/>
          <a:p>
            <a:r>
              <a:rPr lang="en-US" dirty="0" smtClean="0"/>
              <a:t>13th Workshop SEERE</a:t>
            </a:r>
            <a:endParaRPr lang="bg-BG"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71DF001-ECEC-4FD8-8BB2-1048FA075480}" type="slidenum">
              <a:rPr lang="bg-BG" smtClean="0"/>
              <a:t>‹#›</a:t>
            </a:fld>
            <a:endParaRPr lang="bg-BG"/>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1088FE-F71B-42E8-87DD-55BE397023FE}" type="datetime1">
              <a:rPr lang="bg-BG" smtClean="0"/>
              <a:t>26.08.2013</a:t>
            </a:fld>
            <a:endParaRPr lang="bg-BG"/>
          </a:p>
        </p:txBody>
      </p:sp>
      <p:sp>
        <p:nvSpPr>
          <p:cNvPr id="5" name="Footer Placeholder 4"/>
          <p:cNvSpPr>
            <a:spLocks noGrp="1"/>
          </p:cNvSpPr>
          <p:nvPr>
            <p:ph type="ftr" sz="quarter" idx="11"/>
          </p:nvPr>
        </p:nvSpPr>
        <p:spPr/>
        <p:txBody>
          <a:bodyPr/>
          <a:lstStyle/>
          <a:p>
            <a:r>
              <a:rPr lang="en-US" dirty="0" smtClean="0"/>
              <a:t>13th Workshop SEERE</a:t>
            </a:r>
            <a:endParaRPr lang="bg-BG" dirty="0"/>
          </a:p>
        </p:txBody>
      </p:sp>
      <p:sp>
        <p:nvSpPr>
          <p:cNvPr id="6" name="Slide Number Placeholder 5"/>
          <p:cNvSpPr>
            <a:spLocks noGrp="1"/>
          </p:cNvSpPr>
          <p:nvPr>
            <p:ph type="sldNum" sz="quarter" idx="12"/>
          </p:nvPr>
        </p:nvSpPr>
        <p:spPr/>
        <p:txBody>
          <a:bodyPr/>
          <a:lstStyle/>
          <a:p>
            <a:fld id="{271DF001-ECEC-4FD8-8BB2-1048FA075480}"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F55896-3E76-4F4A-A726-039A6AF2B51A}" type="datetime1">
              <a:rPr lang="bg-BG" smtClean="0"/>
              <a:t>26.08.2013</a:t>
            </a:fld>
            <a:endParaRPr lang="bg-BG"/>
          </a:p>
        </p:txBody>
      </p:sp>
      <p:sp>
        <p:nvSpPr>
          <p:cNvPr id="5" name="Footer Placeholder 4"/>
          <p:cNvSpPr>
            <a:spLocks noGrp="1"/>
          </p:cNvSpPr>
          <p:nvPr>
            <p:ph type="ftr" sz="quarter" idx="11"/>
          </p:nvPr>
        </p:nvSpPr>
        <p:spPr/>
        <p:txBody>
          <a:bodyPr/>
          <a:lstStyle/>
          <a:p>
            <a:r>
              <a:rPr lang="en-US" dirty="0" smtClean="0"/>
              <a:t>13th Workshop SEERE</a:t>
            </a:r>
            <a:endParaRPr lang="bg-BG" dirty="0"/>
          </a:p>
        </p:txBody>
      </p:sp>
      <p:sp>
        <p:nvSpPr>
          <p:cNvPr id="6" name="Slide Number Placeholder 5"/>
          <p:cNvSpPr>
            <a:spLocks noGrp="1"/>
          </p:cNvSpPr>
          <p:nvPr>
            <p:ph type="sldNum" sz="quarter" idx="12"/>
          </p:nvPr>
        </p:nvSpPr>
        <p:spPr/>
        <p:txBody>
          <a:bodyPr/>
          <a:lstStyle/>
          <a:p>
            <a:fld id="{271DF001-ECEC-4FD8-8BB2-1048FA075480}"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9B3C6E5-A088-4286-B164-66963AFE09D7}" type="datetime1">
              <a:rPr lang="bg-BG" smtClean="0"/>
              <a:t>26.08.2013</a:t>
            </a:fld>
            <a:endParaRPr lang="bg-BG"/>
          </a:p>
        </p:txBody>
      </p:sp>
      <p:sp>
        <p:nvSpPr>
          <p:cNvPr id="5" name="Footer Placeholder 4"/>
          <p:cNvSpPr>
            <a:spLocks noGrp="1"/>
          </p:cNvSpPr>
          <p:nvPr>
            <p:ph type="ftr" sz="quarter" idx="11"/>
          </p:nvPr>
        </p:nvSpPr>
        <p:spPr/>
        <p:txBody>
          <a:bodyPr/>
          <a:lstStyle/>
          <a:p>
            <a:r>
              <a:rPr lang="en-US" dirty="0" smtClean="0"/>
              <a:t>13th Workshop SEERE</a:t>
            </a:r>
            <a:endParaRPr lang="bg-BG" dirty="0"/>
          </a:p>
        </p:txBody>
      </p:sp>
      <p:sp>
        <p:nvSpPr>
          <p:cNvPr id="6" name="Slide Number Placeholder 5"/>
          <p:cNvSpPr>
            <a:spLocks noGrp="1"/>
          </p:cNvSpPr>
          <p:nvPr>
            <p:ph type="sldNum" sz="quarter" idx="12"/>
          </p:nvPr>
        </p:nvSpPr>
        <p:spPr/>
        <p:txBody>
          <a:bodyPr/>
          <a:lstStyle/>
          <a:p>
            <a:fld id="{271DF001-ECEC-4FD8-8BB2-1048FA075480}" type="slidenum">
              <a:rPr lang="bg-BG" smtClean="0"/>
              <a:t>‹#›</a:t>
            </a:fld>
            <a:endParaRPr lang="bg-BG"/>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4192AD-74F4-4B80-8D5A-24104A5E73E7}" type="datetime1">
              <a:rPr lang="bg-BG" smtClean="0"/>
              <a:t>26.08.2013</a:t>
            </a:fld>
            <a:endParaRPr lang="bg-BG"/>
          </a:p>
        </p:txBody>
      </p:sp>
      <p:sp>
        <p:nvSpPr>
          <p:cNvPr id="5" name="Footer Placeholder 4"/>
          <p:cNvSpPr>
            <a:spLocks noGrp="1"/>
          </p:cNvSpPr>
          <p:nvPr>
            <p:ph type="ftr" sz="quarter" idx="11"/>
          </p:nvPr>
        </p:nvSpPr>
        <p:spPr>
          <a:xfrm>
            <a:off x="800100" y="6172200"/>
            <a:ext cx="4000500" cy="457200"/>
          </a:xfrm>
        </p:spPr>
        <p:txBody>
          <a:bodyPr/>
          <a:lstStyle/>
          <a:p>
            <a:r>
              <a:rPr lang="en-US" dirty="0" smtClean="0"/>
              <a:t>13th Workshop SEERE</a:t>
            </a:r>
            <a:endParaRPr lang="bg-BG"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71DF001-ECEC-4FD8-8BB2-1048FA075480}" type="slidenum">
              <a:rPr lang="bg-BG" smtClean="0"/>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83C4E56-A6D6-49F5-9A91-329DB25213F8}" type="datetime1">
              <a:rPr lang="bg-BG" smtClean="0"/>
              <a:t>26.08.2013</a:t>
            </a:fld>
            <a:endParaRPr lang="bg-BG"/>
          </a:p>
        </p:txBody>
      </p:sp>
      <p:sp>
        <p:nvSpPr>
          <p:cNvPr id="6" name="Footer Placeholder 5"/>
          <p:cNvSpPr>
            <a:spLocks noGrp="1"/>
          </p:cNvSpPr>
          <p:nvPr>
            <p:ph type="ftr" sz="quarter" idx="11"/>
          </p:nvPr>
        </p:nvSpPr>
        <p:spPr/>
        <p:txBody>
          <a:bodyPr/>
          <a:lstStyle/>
          <a:p>
            <a:r>
              <a:rPr lang="en-US" dirty="0" smtClean="0"/>
              <a:t>13th Workshop SEERE</a:t>
            </a:r>
            <a:endParaRPr lang="bg-BG" dirty="0"/>
          </a:p>
        </p:txBody>
      </p:sp>
      <p:sp>
        <p:nvSpPr>
          <p:cNvPr id="7" name="Slide Number Placeholder 6"/>
          <p:cNvSpPr>
            <a:spLocks noGrp="1"/>
          </p:cNvSpPr>
          <p:nvPr>
            <p:ph type="sldNum" sz="quarter" idx="12"/>
          </p:nvPr>
        </p:nvSpPr>
        <p:spPr/>
        <p:txBody>
          <a:bodyPr/>
          <a:lstStyle/>
          <a:p>
            <a:fld id="{271DF001-ECEC-4FD8-8BB2-1048FA075480}" type="slidenum">
              <a:rPr lang="bg-BG" smtClean="0"/>
              <a:t>‹#›</a:t>
            </a:fld>
            <a:endParaRPr lang="bg-BG"/>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6115D23-08D9-43DC-BA7F-E32DF0536CB1}" type="datetime1">
              <a:rPr lang="bg-BG" smtClean="0"/>
              <a:t>26.08.2013</a:t>
            </a:fld>
            <a:endParaRPr lang="bg-BG"/>
          </a:p>
        </p:txBody>
      </p:sp>
      <p:sp>
        <p:nvSpPr>
          <p:cNvPr id="8" name="Footer Placeholder 7"/>
          <p:cNvSpPr>
            <a:spLocks noGrp="1"/>
          </p:cNvSpPr>
          <p:nvPr>
            <p:ph type="ftr" sz="quarter" idx="11"/>
          </p:nvPr>
        </p:nvSpPr>
        <p:spPr/>
        <p:txBody>
          <a:bodyPr/>
          <a:lstStyle/>
          <a:p>
            <a:r>
              <a:rPr lang="en-US" smtClean="0"/>
              <a:t>12th Workshop SEERE</a:t>
            </a:r>
            <a:endParaRPr lang="bg-BG"/>
          </a:p>
        </p:txBody>
      </p:sp>
      <p:sp>
        <p:nvSpPr>
          <p:cNvPr id="9" name="Slide Number Placeholder 8"/>
          <p:cNvSpPr>
            <a:spLocks noGrp="1"/>
          </p:cNvSpPr>
          <p:nvPr>
            <p:ph type="sldNum" sz="quarter" idx="12"/>
          </p:nvPr>
        </p:nvSpPr>
        <p:spPr/>
        <p:txBody>
          <a:bodyPr/>
          <a:lstStyle/>
          <a:p>
            <a:fld id="{271DF001-ECEC-4FD8-8BB2-1048FA075480}" type="slidenum">
              <a:rPr lang="bg-BG" smtClean="0"/>
              <a:t>‹#›</a:t>
            </a:fld>
            <a:endParaRPr lang="bg-BG"/>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306098-AA32-4421-B9C2-8899AE586CFA}" type="datetime1">
              <a:rPr lang="bg-BG" smtClean="0"/>
              <a:t>26.08.2013</a:t>
            </a:fld>
            <a:endParaRPr lang="bg-BG"/>
          </a:p>
        </p:txBody>
      </p:sp>
      <p:sp>
        <p:nvSpPr>
          <p:cNvPr id="4" name="Footer Placeholder 3"/>
          <p:cNvSpPr>
            <a:spLocks noGrp="1"/>
          </p:cNvSpPr>
          <p:nvPr>
            <p:ph type="ftr" sz="quarter" idx="11"/>
          </p:nvPr>
        </p:nvSpPr>
        <p:spPr/>
        <p:txBody>
          <a:bodyPr/>
          <a:lstStyle/>
          <a:p>
            <a:r>
              <a:rPr lang="en-US" dirty="0" smtClean="0"/>
              <a:t>13th Workshop SEERE</a:t>
            </a:r>
            <a:endParaRPr lang="bg-BG" dirty="0"/>
          </a:p>
        </p:txBody>
      </p:sp>
      <p:sp>
        <p:nvSpPr>
          <p:cNvPr id="5" name="Slide Number Placeholder 4"/>
          <p:cNvSpPr>
            <a:spLocks noGrp="1"/>
          </p:cNvSpPr>
          <p:nvPr>
            <p:ph type="sldNum" sz="quarter" idx="12"/>
          </p:nvPr>
        </p:nvSpPr>
        <p:spPr/>
        <p:txBody>
          <a:bodyPr/>
          <a:lstStyle/>
          <a:p>
            <a:fld id="{271DF001-ECEC-4FD8-8BB2-1048FA075480}"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71C30-5F21-40E2-809B-36815AA6F97E}" type="datetime1">
              <a:rPr lang="bg-BG" smtClean="0"/>
              <a:t>26.08.2013</a:t>
            </a:fld>
            <a:endParaRPr lang="bg-BG"/>
          </a:p>
        </p:txBody>
      </p:sp>
      <p:sp>
        <p:nvSpPr>
          <p:cNvPr id="3" name="Footer Placeholder 2"/>
          <p:cNvSpPr>
            <a:spLocks noGrp="1"/>
          </p:cNvSpPr>
          <p:nvPr>
            <p:ph type="ftr" sz="quarter" idx="11"/>
          </p:nvPr>
        </p:nvSpPr>
        <p:spPr/>
        <p:txBody>
          <a:bodyPr/>
          <a:lstStyle/>
          <a:p>
            <a:r>
              <a:rPr lang="en-US" dirty="0" smtClean="0"/>
              <a:t>13th Workshop SEERE</a:t>
            </a:r>
            <a:endParaRPr lang="bg-BG" dirty="0"/>
          </a:p>
        </p:txBody>
      </p:sp>
      <p:sp>
        <p:nvSpPr>
          <p:cNvPr id="4" name="Slide Number Placeholder 3"/>
          <p:cNvSpPr>
            <a:spLocks noGrp="1"/>
          </p:cNvSpPr>
          <p:nvPr>
            <p:ph type="sldNum" sz="quarter" idx="12"/>
          </p:nvPr>
        </p:nvSpPr>
        <p:spPr/>
        <p:txBody>
          <a:bodyPr/>
          <a:lstStyle/>
          <a:p>
            <a:fld id="{271DF001-ECEC-4FD8-8BB2-1048FA075480}"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2DA09E-3982-4743-B997-D0663170C5C9}" type="datetime1">
              <a:rPr lang="bg-BG" smtClean="0"/>
              <a:t>26.08.2013</a:t>
            </a:fld>
            <a:endParaRPr lang="bg-BG"/>
          </a:p>
        </p:txBody>
      </p:sp>
      <p:sp>
        <p:nvSpPr>
          <p:cNvPr id="6" name="Footer Placeholder 5"/>
          <p:cNvSpPr>
            <a:spLocks noGrp="1"/>
          </p:cNvSpPr>
          <p:nvPr>
            <p:ph type="ftr" sz="quarter" idx="11"/>
          </p:nvPr>
        </p:nvSpPr>
        <p:spPr/>
        <p:txBody>
          <a:bodyPr/>
          <a:lstStyle/>
          <a:p>
            <a:r>
              <a:rPr lang="en-US" dirty="0" smtClean="0"/>
              <a:t>13th Workshop SEERE</a:t>
            </a:r>
            <a:endParaRPr lang="bg-BG" dirty="0"/>
          </a:p>
        </p:txBody>
      </p:sp>
      <p:sp>
        <p:nvSpPr>
          <p:cNvPr id="7" name="Slide Number Placeholder 6"/>
          <p:cNvSpPr>
            <a:spLocks noGrp="1"/>
          </p:cNvSpPr>
          <p:nvPr>
            <p:ph type="sldNum" sz="quarter" idx="12"/>
          </p:nvPr>
        </p:nvSpPr>
        <p:spPr/>
        <p:txBody>
          <a:bodyPr/>
          <a:lstStyle/>
          <a:p>
            <a:fld id="{271DF001-ECEC-4FD8-8BB2-1048FA075480}" type="slidenum">
              <a:rPr lang="bg-BG" smtClean="0"/>
              <a:t>‹#›</a:t>
            </a:fld>
            <a:endParaRPr lang="bg-BG"/>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9ACF29-5C4A-4F15-8E40-7552FF5BAF5B}" type="datetime1">
              <a:rPr lang="bg-BG" smtClean="0"/>
              <a:t>26.08.2013</a:t>
            </a:fld>
            <a:endParaRPr lang="bg-BG"/>
          </a:p>
        </p:txBody>
      </p:sp>
      <p:sp>
        <p:nvSpPr>
          <p:cNvPr id="6" name="Footer Placeholder 5"/>
          <p:cNvSpPr>
            <a:spLocks noGrp="1"/>
          </p:cNvSpPr>
          <p:nvPr>
            <p:ph type="ftr" sz="quarter" idx="11"/>
          </p:nvPr>
        </p:nvSpPr>
        <p:spPr>
          <a:xfrm>
            <a:off x="914400" y="6172200"/>
            <a:ext cx="3886200" cy="457200"/>
          </a:xfrm>
        </p:spPr>
        <p:txBody>
          <a:bodyPr/>
          <a:lstStyle/>
          <a:p>
            <a:r>
              <a:rPr lang="en-US" dirty="0" smtClean="0"/>
              <a:t>13th Workshop SEERE</a:t>
            </a:r>
            <a:endParaRPr lang="bg-BG" dirty="0"/>
          </a:p>
        </p:txBody>
      </p:sp>
      <p:sp>
        <p:nvSpPr>
          <p:cNvPr id="7" name="Slide Number Placeholder 6"/>
          <p:cNvSpPr>
            <a:spLocks noGrp="1"/>
          </p:cNvSpPr>
          <p:nvPr>
            <p:ph type="sldNum" sz="quarter" idx="12"/>
          </p:nvPr>
        </p:nvSpPr>
        <p:spPr>
          <a:xfrm>
            <a:off x="146304" y="6208776"/>
            <a:ext cx="457200" cy="457200"/>
          </a:xfrm>
        </p:spPr>
        <p:txBody>
          <a:bodyPr/>
          <a:lstStyle/>
          <a:p>
            <a:fld id="{271DF001-ECEC-4FD8-8BB2-1048FA075480}" type="slidenum">
              <a:rPr lang="bg-BG" smtClean="0"/>
              <a:t>‹#›</a:t>
            </a:fld>
            <a:endParaRPr lang="bg-BG"/>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D3727F3-7D81-45D9-9EE4-CCD499C0DECF}" type="datetime1">
              <a:rPr lang="bg-BG" smtClean="0"/>
              <a:t>26.08.2013</a:t>
            </a:fld>
            <a:endParaRPr lang="bg-BG"/>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dirty="0" smtClean="0"/>
              <a:t>13th Workshop SEERE</a:t>
            </a:r>
            <a:endParaRPr lang="bg-BG"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71DF001-ECEC-4FD8-8BB2-1048FA075480}" type="slidenum">
              <a:rPr lang="bg-BG" smtClean="0"/>
              <a:t>‹#›</a:t>
            </a:fld>
            <a:endParaRPr lang="bg-B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smtClean="0"/>
              <a:t>Dr. A. </a:t>
            </a:r>
            <a:r>
              <a:rPr lang="en-US" dirty="0" smtClean="0"/>
              <a:t>Stoyanova-Doycheva</a:t>
            </a:r>
          </a:p>
          <a:p>
            <a:r>
              <a:rPr lang="en-US" dirty="0" err="1" smtClean="0"/>
              <a:t>Tzvetan</a:t>
            </a:r>
            <a:r>
              <a:rPr lang="en-US" dirty="0" smtClean="0"/>
              <a:t> </a:t>
            </a:r>
            <a:r>
              <a:rPr lang="en-US" dirty="0" err="1" smtClean="0"/>
              <a:t>Koshutanski</a:t>
            </a:r>
            <a:endParaRPr lang="en-US" dirty="0" smtClean="0"/>
          </a:p>
          <a:p>
            <a:r>
              <a:rPr lang="en-US" dirty="0" smtClean="0"/>
              <a:t>Anna </a:t>
            </a:r>
            <a:r>
              <a:rPr lang="en-US" dirty="0" err="1" smtClean="0"/>
              <a:t>Janakieva</a:t>
            </a:r>
            <a:endParaRPr lang="en-US" dirty="0" smtClean="0"/>
          </a:p>
          <a:p>
            <a:r>
              <a:rPr lang="en-US" dirty="0" smtClean="0"/>
              <a:t>University of Plovdiv</a:t>
            </a:r>
          </a:p>
          <a:p>
            <a:endParaRPr lang="bg-BG" dirty="0"/>
          </a:p>
        </p:txBody>
      </p:sp>
      <p:sp>
        <p:nvSpPr>
          <p:cNvPr id="2" name="Title 1"/>
          <p:cNvSpPr>
            <a:spLocks noGrp="1"/>
          </p:cNvSpPr>
          <p:nvPr>
            <p:ph type="ctrTitle"/>
          </p:nvPr>
        </p:nvSpPr>
        <p:spPr/>
        <p:txBody>
          <a:bodyPr/>
          <a:lstStyle/>
          <a:p>
            <a:r>
              <a:rPr lang="en-US" dirty="0"/>
              <a:t>e</a:t>
            </a:r>
            <a:r>
              <a:rPr lang="en-US" dirty="0" smtClean="0"/>
              <a:t>-Textbook in Software Engineering</a:t>
            </a:r>
            <a:endParaRPr lang="bg-BG" dirty="0"/>
          </a:p>
        </p:txBody>
      </p:sp>
      <p:sp>
        <p:nvSpPr>
          <p:cNvPr id="4" name="Footer Placeholder 3"/>
          <p:cNvSpPr>
            <a:spLocks noGrp="1"/>
          </p:cNvSpPr>
          <p:nvPr>
            <p:ph type="ftr" sz="quarter" idx="11"/>
          </p:nvPr>
        </p:nvSpPr>
        <p:spPr/>
        <p:txBody>
          <a:bodyPr/>
          <a:lstStyle/>
          <a:p>
            <a:r>
              <a:rPr lang="en-US" dirty="0" smtClean="0"/>
              <a:t>13th </a:t>
            </a:r>
            <a:r>
              <a:rPr lang="en-US" dirty="0" smtClean="0"/>
              <a:t>Workshop SEERE</a:t>
            </a:r>
            <a:endParaRPr lang="bg-BG" dirty="0"/>
          </a:p>
        </p:txBody>
      </p:sp>
    </p:spTree>
    <p:extLst>
      <p:ext uri="{BB962C8B-B14F-4D97-AF65-F5344CB8AC3E}">
        <p14:creationId xmlns:p14="http://schemas.microsoft.com/office/powerpoint/2010/main" val="460635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Tools</a:t>
            </a:r>
            <a:endParaRPr lang="bg-BG" dirty="0"/>
          </a:p>
        </p:txBody>
      </p:sp>
      <p:sp>
        <p:nvSpPr>
          <p:cNvPr id="3" name="Footer Placeholder 2"/>
          <p:cNvSpPr>
            <a:spLocks noGrp="1"/>
          </p:cNvSpPr>
          <p:nvPr>
            <p:ph type="ftr" sz="quarter" idx="11"/>
          </p:nvPr>
        </p:nvSpPr>
        <p:spPr/>
        <p:txBody>
          <a:bodyPr/>
          <a:lstStyle/>
          <a:p>
            <a:r>
              <a:rPr lang="en-US" dirty="0" smtClean="0"/>
              <a:t>13th </a:t>
            </a:r>
            <a:r>
              <a:rPr lang="en-US" dirty="0" smtClean="0"/>
              <a:t>Workshop SEERE</a:t>
            </a:r>
            <a:endParaRPr lang="bg-BG" dirty="0"/>
          </a:p>
        </p:txBody>
      </p:sp>
      <p:sp>
        <p:nvSpPr>
          <p:cNvPr id="4" name="Content Placeholder 3"/>
          <p:cNvSpPr>
            <a:spLocks noGrp="1"/>
          </p:cNvSpPr>
          <p:nvPr>
            <p:ph sz="quarter" idx="1"/>
          </p:nvPr>
        </p:nvSpPr>
        <p:spPr/>
        <p:txBody>
          <a:bodyPr/>
          <a:lstStyle/>
          <a:p>
            <a:endParaRPr lang="en-US" dirty="0" smtClean="0"/>
          </a:p>
          <a:p>
            <a:endParaRPr lang="en-US" dirty="0"/>
          </a:p>
          <a:p>
            <a:r>
              <a:rPr lang="en-US" dirty="0" smtClean="0"/>
              <a:t>Trident  IDE 2.0</a:t>
            </a:r>
          </a:p>
          <a:p>
            <a:r>
              <a:rPr lang="en-US" dirty="0" smtClean="0"/>
              <a:t>HTML5, CSS3</a:t>
            </a:r>
          </a:p>
          <a:p>
            <a:r>
              <a:rPr lang="en-US" dirty="0" smtClean="0"/>
              <a:t>XML</a:t>
            </a:r>
          </a:p>
          <a:p>
            <a:r>
              <a:rPr lang="en-US" dirty="0" smtClean="0"/>
              <a:t>JavaScript, Bootstrap</a:t>
            </a:r>
          </a:p>
          <a:p>
            <a:endParaRPr lang="en-US" dirty="0" smtClean="0"/>
          </a:p>
          <a:p>
            <a:r>
              <a:rPr lang="en-US" dirty="0" err="1" smtClean="0"/>
              <a:t>DeLC</a:t>
            </a:r>
            <a:r>
              <a:rPr lang="en-US" dirty="0" smtClean="0"/>
              <a:t> SCORM Player</a:t>
            </a:r>
          </a:p>
          <a:p>
            <a:endParaRPr lang="bg-BG" dirty="0"/>
          </a:p>
        </p:txBody>
      </p:sp>
    </p:spTree>
    <p:extLst>
      <p:ext uri="{BB962C8B-B14F-4D97-AF65-F5344CB8AC3E}">
        <p14:creationId xmlns:p14="http://schemas.microsoft.com/office/powerpoint/2010/main" val="3410956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E-textbook in Software engineering</a:t>
            </a:r>
            <a:endParaRPr lang="bg-BG" dirty="0"/>
          </a:p>
        </p:txBody>
      </p:sp>
      <p:sp>
        <p:nvSpPr>
          <p:cNvPr id="3" name="Footer Placeholder 2"/>
          <p:cNvSpPr>
            <a:spLocks noGrp="1"/>
          </p:cNvSpPr>
          <p:nvPr>
            <p:ph type="ftr" sz="quarter" idx="11"/>
          </p:nvPr>
        </p:nvSpPr>
        <p:spPr/>
        <p:txBody>
          <a:bodyPr/>
          <a:lstStyle/>
          <a:p>
            <a:r>
              <a:rPr lang="en-US" dirty="0" smtClean="0"/>
              <a:t>13th </a:t>
            </a:r>
            <a:r>
              <a:rPr lang="en-US" dirty="0" smtClean="0"/>
              <a:t>Workshop SEERE</a:t>
            </a:r>
            <a:endParaRPr lang="bg-BG"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71" y="1268760"/>
            <a:ext cx="7350386" cy="519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282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Advantages of the e-textbook</a:t>
            </a:r>
            <a:endParaRPr lang="bg-BG" dirty="0"/>
          </a:p>
        </p:txBody>
      </p:sp>
      <p:sp>
        <p:nvSpPr>
          <p:cNvPr id="3" name="Footer Placeholder 2"/>
          <p:cNvSpPr>
            <a:spLocks noGrp="1"/>
          </p:cNvSpPr>
          <p:nvPr>
            <p:ph type="ftr" sz="quarter" idx="11"/>
          </p:nvPr>
        </p:nvSpPr>
        <p:spPr/>
        <p:txBody>
          <a:bodyPr/>
          <a:lstStyle/>
          <a:p>
            <a:r>
              <a:rPr lang="en-US" dirty="0" smtClean="0"/>
              <a:t>13th </a:t>
            </a:r>
            <a:r>
              <a:rPr lang="en-US" dirty="0" smtClean="0"/>
              <a:t>Workshop SEERE</a:t>
            </a:r>
            <a:endParaRPr lang="bg-BG" dirty="0"/>
          </a:p>
        </p:txBody>
      </p:sp>
      <p:sp>
        <p:nvSpPr>
          <p:cNvPr id="4" name="Content Placeholder 3"/>
          <p:cNvSpPr>
            <a:spLocks noGrp="1"/>
          </p:cNvSpPr>
          <p:nvPr>
            <p:ph sz="quarter" idx="1"/>
          </p:nvPr>
        </p:nvSpPr>
        <p:spPr/>
        <p:txBody>
          <a:bodyPr>
            <a:normAutofit/>
          </a:bodyPr>
          <a:lstStyle/>
          <a:p>
            <a:r>
              <a:rPr lang="en-US" dirty="0" smtClean="0"/>
              <a:t>Free for our students</a:t>
            </a:r>
          </a:p>
          <a:p>
            <a:r>
              <a:rPr lang="en-US" dirty="0" smtClean="0"/>
              <a:t>The lecturer can observe the students’ progress (thru </a:t>
            </a:r>
            <a:r>
              <a:rPr lang="en-US" dirty="0" err="1" smtClean="0"/>
              <a:t>DeLC</a:t>
            </a:r>
            <a:r>
              <a:rPr lang="en-US" dirty="0" smtClean="0"/>
              <a:t>)</a:t>
            </a:r>
          </a:p>
          <a:p>
            <a:r>
              <a:rPr lang="en-US" dirty="0" smtClean="0"/>
              <a:t>Blended learning:</a:t>
            </a:r>
          </a:p>
          <a:p>
            <a:pPr lvl="1"/>
            <a:r>
              <a:rPr lang="en-US" dirty="0" smtClean="0"/>
              <a:t>e-Textbook has to be passed before the final exam</a:t>
            </a:r>
          </a:p>
          <a:p>
            <a:r>
              <a:rPr lang="en-US" dirty="0" smtClean="0"/>
              <a:t>The lecturer can receive different statistics:</a:t>
            </a:r>
          </a:p>
          <a:p>
            <a:pPr lvl="1"/>
            <a:r>
              <a:rPr lang="en-US" dirty="0" smtClean="0"/>
              <a:t>Which part of the book is most ease/difficult (based on the failed internal tests)</a:t>
            </a:r>
          </a:p>
          <a:p>
            <a:pPr lvl="1"/>
            <a:r>
              <a:rPr lang="en-US" dirty="0" smtClean="0"/>
              <a:t>Which part of the book is most ease/difficult per student</a:t>
            </a:r>
          </a:p>
          <a:p>
            <a:pPr lvl="1"/>
            <a:r>
              <a:rPr lang="en-US" dirty="0" smtClean="0"/>
              <a:t>… (ideas?)</a:t>
            </a:r>
            <a:endParaRPr lang="bg-BG" dirty="0"/>
          </a:p>
        </p:txBody>
      </p:sp>
    </p:spTree>
    <p:extLst>
      <p:ext uri="{BB962C8B-B14F-4D97-AF65-F5344CB8AC3E}">
        <p14:creationId xmlns:p14="http://schemas.microsoft.com/office/powerpoint/2010/main" val="3685705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bg-BG" dirty="0"/>
          </a:p>
        </p:txBody>
      </p:sp>
      <p:sp>
        <p:nvSpPr>
          <p:cNvPr id="3" name="Footer Placeholder 2"/>
          <p:cNvSpPr>
            <a:spLocks noGrp="1"/>
          </p:cNvSpPr>
          <p:nvPr>
            <p:ph type="ftr" sz="quarter" idx="11"/>
          </p:nvPr>
        </p:nvSpPr>
        <p:spPr/>
        <p:txBody>
          <a:bodyPr/>
          <a:lstStyle/>
          <a:p>
            <a:r>
              <a:rPr lang="en-US" dirty="0" smtClean="0"/>
              <a:t>13th </a:t>
            </a:r>
            <a:r>
              <a:rPr lang="en-US" dirty="0" smtClean="0"/>
              <a:t>Workshop SEERE</a:t>
            </a:r>
            <a:endParaRPr lang="bg-BG" dirty="0"/>
          </a:p>
        </p:txBody>
      </p:sp>
      <p:sp>
        <p:nvSpPr>
          <p:cNvPr id="4" name="Content Placeholder 3"/>
          <p:cNvSpPr>
            <a:spLocks noGrp="1"/>
          </p:cNvSpPr>
          <p:nvPr>
            <p:ph sz="quarter" idx="1"/>
          </p:nvPr>
        </p:nvSpPr>
        <p:spPr/>
        <p:txBody>
          <a:bodyPr/>
          <a:lstStyle/>
          <a:p>
            <a:endParaRPr lang="en-US" dirty="0" smtClean="0"/>
          </a:p>
          <a:p>
            <a:r>
              <a:rPr lang="en-US" dirty="0" smtClean="0"/>
              <a:t>Necessity of adaptive e-learning content in </a:t>
            </a:r>
            <a:r>
              <a:rPr lang="en-US" dirty="0"/>
              <a:t>software </a:t>
            </a:r>
            <a:r>
              <a:rPr lang="en-US" dirty="0" smtClean="0"/>
              <a:t>engineering;</a:t>
            </a:r>
          </a:p>
          <a:p>
            <a:r>
              <a:rPr lang="en-US" dirty="0" smtClean="0"/>
              <a:t>Using our SCORM player in </a:t>
            </a:r>
            <a:r>
              <a:rPr lang="en-US" dirty="0" err="1" smtClean="0"/>
              <a:t>DeLC</a:t>
            </a:r>
            <a:r>
              <a:rPr lang="en-US" dirty="0" smtClean="0"/>
              <a:t>;</a:t>
            </a:r>
          </a:p>
          <a:p>
            <a:r>
              <a:rPr lang="en-US" dirty="0" smtClean="0"/>
              <a:t>Increase the interests of the students in the subject;</a:t>
            </a:r>
          </a:p>
          <a:p>
            <a:r>
              <a:rPr lang="en-US" dirty="0" smtClean="0"/>
              <a:t>Improve the educational process.</a:t>
            </a:r>
            <a:endParaRPr lang="bg-BG" dirty="0"/>
          </a:p>
        </p:txBody>
      </p:sp>
    </p:spTree>
    <p:extLst>
      <p:ext uri="{BB962C8B-B14F-4D97-AF65-F5344CB8AC3E}">
        <p14:creationId xmlns:p14="http://schemas.microsoft.com/office/powerpoint/2010/main" val="3164504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t>
            </a:r>
            <a:endParaRPr lang="bg-BG" dirty="0"/>
          </a:p>
        </p:txBody>
      </p:sp>
      <p:sp>
        <p:nvSpPr>
          <p:cNvPr id="3" name="Footer Placeholder 2"/>
          <p:cNvSpPr>
            <a:spLocks noGrp="1"/>
          </p:cNvSpPr>
          <p:nvPr>
            <p:ph type="ftr" sz="quarter" idx="11"/>
          </p:nvPr>
        </p:nvSpPr>
        <p:spPr>
          <a:xfrm>
            <a:off x="971600" y="6165304"/>
            <a:ext cx="5385792" cy="457200"/>
          </a:xfrm>
        </p:spPr>
        <p:txBody>
          <a:bodyPr/>
          <a:lstStyle/>
          <a:p>
            <a:r>
              <a:rPr lang="en-US" dirty="0" smtClean="0"/>
              <a:t>13th </a:t>
            </a:r>
            <a:r>
              <a:rPr lang="en-US" dirty="0" smtClean="0"/>
              <a:t>Workshop </a:t>
            </a:r>
            <a:r>
              <a:rPr lang="en-US" dirty="0" smtClean="0"/>
              <a:t>SEERE</a:t>
            </a:r>
            <a:endParaRPr lang="bg-BG" dirty="0"/>
          </a:p>
        </p:txBody>
      </p:sp>
      <p:sp>
        <p:nvSpPr>
          <p:cNvPr id="4" name="Content Placeholder 3"/>
          <p:cNvSpPr>
            <a:spLocks noGrp="1"/>
          </p:cNvSpPr>
          <p:nvPr>
            <p:ph sz="quarter" idx="1"/>
          </p:nvPr>
        </p:nvSpPr>
        <p:spPr/>
        <p:txBody>
          <a:bodyPr/>
          <a:lstStyle/>
          <a:p>
            <a:endParaRPr lang="en-US" dirty="0" smtClean="0"/>
          </a:p>
          <a:p>
            <a:r>
              <a:rPr lang="en-US" dirty="0" smtClean="0"/>
              <a:t>Using SCORM 2004 R4 standard;</a:t>
            </a:r>
            <a:endParaRPr lang="en-US" dirty="0"/>
          </a:p>
          <a:p>
            <a:r>
              <a:rPr lang="en-US" dirty="0" smtClean="0"/>
              <a:t>Using JCSE.</a:t>
            </a:r>
          </a:p>
          <a:p>
            <a:endParaRPr lang="bg-BG" dirty="0"/>
          </a:p>
        </p:txBody>
      </p:sp>
    </p:spTree>
    <p:extLst>
      <p:ext uri="{BB962C8B-B14F-4D97-AF65-F5344CB8AC3E}">
        <p14:creationId xmlns:p14="http://schemas.microsoft.com/office/powerpoint/2010/main" val="429609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of SCORM</a:t>
            </a:r>
            <a:endParaRPr lang="bg-BG" dirty="0"/>
          </a:p>
        </p:txBody>
      </p:sp>
      <p:sp>
        <p:nvSpPr>
          <p:cNvPr id="3" name="Footer Placeholder 2"/>
          <p:cNvSpPr>
            <a:spLocks noGrp="1"/>
          </p:cNvSpPr>
          <p:nvPr>
            <p:ph type="ftr" sz="quarter" idx="11"/>
          </p:nvPr>
        </p:nvSpPr>
        <p:spPr/>
        <p:txBody>
          <a:bodyPr/>
          <a:lstStyle/>
          <a:p>
            <a:r>
              <a:rPr lang="en-US" dirty="0" smtClean="0"/>
              <a:t>13th </a:t>
            </a:r>
            <a:r>
              <a:rPr lang="en-US" dirty="0" smtClean="0"/>
              <a:t>Workshop SEERE</a:t>
            </a:r>
            <a:endParaRPr lang="bg-BG" dirty="0"/>
          </a:p>
        </p:txBody>
      </p:sp>
      <p:sp>
        <p:nvSpPr>
          <p:cNvPr id="4" name="Content Placeholder 3"/>
          <p:cNvSpPr>
            <a:spLocks noGrp="1"/>
          </p:cNvSpPr>
          <p:nvPr>
            <p:ph sz="quarter" idx="1"/>
          </p:nvPr>
        </p:nvSpPr>
        <p:spPr/>
        <p:txBody>
          <a:bodyPr/>
          <a:lstStyle/>
          <a:p>
            <a:r>
              <a:rPr lang="en-US" dirty="0" smtClean="0"/>
              <a:t>Creating of small and reusable components – </a:t>
            </a:r>
            <a:r>
              <a:rPr lang="en-US" b="1" dirty="0" smtClean="0"/>
              <a:t>SCOs </a:t>
            </a:r>
            <a:r>
              <a:rPr lang="en-US" dirty="0" smtClean="0"/>
              <a:t>- they contain </a:t>
            </a:r>
            <a:r>
              <a:rPr lang="en-US" b="1" dirty="0" smtClean="0"/>
              <a:t>assets </a:t>
            </a:r>
            <a:r>
              <a:rPr lang="en-US" dirty="0" smtClean="0"/>
              <a:t>(text, picture, animation, diagram and so on)</a:t>
            </a:r>
            <a:r>
              <a:rPr lang="en-US" b="1" dirty="0" smtClean="0"/>
              <a:t> </a:t>
            </a:r>
          </a:p>
          <a:p>
            <a:r>
              <a:rPr lang="en-US" dirty="0" smtClean="0"/>
              <a:t>Organization of SCOs in bigger components named </a:t>
            </a:r>
            <a:r>
              <a:rPr lang="en-US" b="1" dirty="0" err="1" smtClean="0"/>
              <a:t>Agregations</a:t>
            </a:r>
            <a:r>
              <a:rPr lang="en-US" b="1" dirty="0" smtClean="0"/>
              <a:t> </a:t>
            </a:r>
          </a:p>
          <a:p>
            <a:r>
              <a:rPr lang="en-US" dirty="0" smtClean="0"/>
              <a:t>Defining </a:t>
            </a:r>
            <a:r>
              <a:rPr lang="en-US" b="1" dirty="0" smtClean="0"/>
              <a:t>sequencing</a:t>
            </a:r>
            <a:r>
              <a:rPr lang="en-US" dirty="0" smtClean="0"/>
              <a:t> between different components</a:t>
            </a:r>
          </a:p>
          <a:p>
            <a:endParaRPr lang="bg-BG" dirty="0"/>
          </a:p>
        </p:txBody>
      </p:sp>
    </p:spTree>
    <p:extLst>
      <p:ext uri="{BB962C8B-B14F-4D97-AF65-F5344CB8AC3E}">
        <p14:creationId xmlns:p14="http://schemas.microsoft.com/office/powerpoint/2010/main" val="3953453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process</a:t>
            </a:r>
            <a:endParaRPr lang="bg-BG" dirty="0"/>
          </a:p>
        </p:txBody>
      </p:sp>
      <p:sp>
        <p:nvSpPr>
          <p:cNvPr id="3" name="Footer Placeholder 2"/>
          <p:cNvSpPr>
            <a:spLocks noGrp="1"/>
          </p:cNvSpPr>
          <p:nvPr>
            <p:ph type="ftr" sz="quarter" idx="11"/>
          </p:nvPr>
        </p:nvSpPr>
        <p:spPr/>
        <p:txBody>
          <a:bodyPr/>
          <a:lstStyle/>
          <a:p>
            <a:r>
              <a:rPr lang="en-US" dirty="0" smtClean="0"/>
              <a:t>13th </a:t>
            </a:r>
            <a:r>
              <a:rPr lang="en-US" dirty="0" smtClean="0"/>
              <a:t>Workshop SEERE</a:t>
            </a:r>
            <a:endParaRPr lang="bg-BG" dirty="0"/>
          </a:p>
        </p:txBody>
      </p:sp>
      <p:sp>
        <p:nvSpPr>
          <p:cNvPr id="4" name="Content Placeholder 3"/>
          <p:cNvSpPr>
            <a:spLocks noGrp="1"/>
          </p:cNvSpPr>
          <p:nvPr>
            <p:ph sz="quarter" idx="1"/>
          </p:nvPr>
        </p:nvSpPr>
        <p:spPr/>
        <p:txBody>
          <a:bodyPr/>
          <a:lstStyle/>
          <a:p>
            <a:endParaRPr lang="en-US" dirty="0" smtClean="0"/>
          </a:p>
          <a:p>
            <a:r>
              <a:rPr lang="en-US" dirty="0" smtClean="0"/>
              <a:t>Designing e-textbook in SCORM format;</a:t>
            </a:r>
          </a:p>
          <a:p>
            <a:r>
              <a:rPr lang="en-US" dirty="0" smtClean="0"/>
              <a:t>Designing and realization of the e-textbook in SCORM editor;</a:t>
            </a:r>
          </a:p>
          <a:p>
            <a:r>
              <a:rPr lang="en-US" dirty="0" smtClean="0"/>
              <a:t>Implementation of the control tests;</a:t>
            </a:r>
          </a:p>
          <a:p>
            <a:r>
              <a:rPr lang="en-US" dirty="0" smtClean="0"/>
              <a:t>Testing the e-textbook in our SCORM player in </a:t>
            </a:r>
            <a:r>
              <a:rPr lang="en-US" dirty="0" err="1" smtClean="0"/>
              <a:t>DeLC</a:t>
            </a:r>
            <a:endParaRPr lang="bg-BG" dirty="0"/>
          </a:p>
        </p:txBody>
      </p:sp>
    </p:spTree>
    <p:extLst>
      <p:ext uri="{BB962C8B-B14F-4D97-AF65-F5344CB8AC3E}">
        <p14:creationId xmlns:p14="http://schemas.microsoft.com/office/powerpoint/2010/main" val="3989325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fontScale="90000"/>
          </a:bodyPr>
          <a:lstStyle/>
          <a:p>
            <a:r>
              <a:rPr lang="en-US" dirty="0" smtClean="0"/>
              <a:t>Structure of the SE e-textbook</a:t>
            </a:r>
            <a:endParaRPr lang="bg-BG" dirty="0"/>
          </a:p>
        </p:txBody>
      </p:sp>
      <p:sp>
        <p:nvSpPr>
          <p:cNvPr id="3" name="Footer Placeholder 2"/>
          <p:cNvSpPr>
            <a:spLocks noGrp="1"/>
          </p:cNvSpPr>
          <p:nvPr>
            <p:ph type="ftr" sz="quarter" idx="11"/>
          </p:nvPr>
        </p:nvSpPr>
        <p:spPr/>
        <p:txBody>
          <a:bodyPr/>
          <a:lstStyle/>
          <a:p>
            <a:r>
              <a:rPr lang="en-US" dirty="0" smtClean="0"/>
              <a:t>13th </a:t>
            </a:r>
            <a:r>
              <a:rPr lang="en-US" dirty="0" smtClean="0"/>
              <a:t>Workshop SEERE</a:t>
            </a:r>
            <a:endParaRPr lang="bg-BG" dirty="0"/>
          </a:p>
        </p:txBody>
      </p:sp>
      <p:sp>
        <p:nvSpPr>
          <p:cNvPr id="4" name="Content Placeholder 3"/>
          <p:cNvSpPr>
            <a:spLocks noGrp="1"/>
          </p:cNvSpPr>
          <p:nvPr>
            <p:ph sz="quarter" idx="1"/>
          </p:nvPr>
        </p:nvSpPr>
        <p:spPr>
          <a:xfrm>
            <a:off x="179512" y="1412776"/>
            <a:ext cx="3384376" cy="4357464"/>
          </a:xfrm>
        </p:spPr>
        <p:txBody>
          <a:bodyPr>
            <a:normAutofit/>
          </a:bodyPr>
          <a:lstStyle/>
          <a:p>
            <a:r>
              <a:rPr lang="en-US" sz="2400" dirty="0" smtClean="0"/>
              <a:t>Components that build the lesson;</a:t>
            </a:r>
          </a:p>
          <a:p>
            <a:r>
              <a:rPr lang="en-US" sz="2400" dirty="0" smtClean="0"/>
              <a:t>Order of the component execution; </a:t>
            </a:r>
          </a:p>
          <a:p>
            <a:r>
              <a:rPr lang="en-US" sz="2400" dirty="0" smtClean="0"/>
              <a:t>Go ahead conditions</a:t>
            </a:r>
            <a:endParaRPr lang="bg-BG"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074328"/>
            <a:ext cx="4991043" cy="564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482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scheme</a:t>
            </a:r>
            <a:endParaRPr lang="bg-BG" dirty="0"/>
          </a:p>
        </p:txBody>
      </p:sp>
      <p:sp>
        <p:nvSpPr>
          <p:cNvPr id="3" name="Footer Placeholder 2"/>
          <p:cNvSpPr>
            <a:spLocks noGrp="1"/>
          </p:cNvSpPr>
          <p:nvPr>
            <p:ph type="ftr" sz="quarter" idx="11"/>
          </p:nvPr>
        </p:nvSpPr>
        <p:spPr/>
        <p:txBody>
          <a:bodyPr/>
          <a:lstStyle/>
          <a:p>
            <a:r>
              <a:rPr lang="en-US" dirty="0" smtClean="0"/>
              <a:t>13th </a:t>
            </a:r>
            <a:r>
              <a:rPr lang="en-US" dirty="0" smtClean="0"/>
              <a:t>Workshop SEERE</a:t>
            </a:r>
            <a:endParaRPr lang="bg-B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10" y="1562246"/>
            <a:ext cx="3867720" cy="373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262" y="1196752"/>
            <a:ext cx="504987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444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Footer Placeholder 2"/>
          <p:cNvSpPr>
            <a:spLocks noGrp="1"/>
          </p:cNvSpPr>
          <p:nvPr>
            <p:ph type="ftr" sz="quarter" idx="11"/>
          </p:nvPr>
        </p:nvSpPr>
        <p:spPr/>
        <p:txBody>
          <a:bodyPr/>
          <a:lstStyle/>
          <a:p>
            <a:r>
              <a:rPr lang="en-US" dirty="0" smtClean="0"/>
              <a:t>13th </a:t>
            </a:r>
            <a:r>
              <a:rPr lang="en-US" dirty="0" smtClean="0"/>
              <a:t>Workshop SEERE</a:t>
            </a:r>
            <a:endParaRPr lang="bg-BG" dirty="0"/>
          </a:p>
        </p:txBody>
      </p:sp>
      <p:sp>
        <p:nvSpPr>
          <p:cNvPr id="4" name="Content Placeholder 3"/>
          <p:cNvSpPr>
            <a:spLocks noGrp="1"/>
          </p:cNvSpPr>
          <p:nvPr>
            <p:ph sz="quarter" idx="1"/>
          </p:nvPr>
        </p:nvSpPr>
        <p:spPr/>
        <p:txBody>
          <a:bodyPr/>
          <a:lstStyle/>
          <a:p>
            <a:endParaRPr lang="bg-BG"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764704"/>
            <a:ext cx="7488832" cy="522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124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Design and realization of the e-textbook in SCORM editor</a:t>
            </a:r>
            <a:endParaRPr lang="bg-BG" sz="3200" dirty="0"/>
          </a:p>
        </p:txBody>
      </p:sp>
      <p:sp>
        <p:nvSpPr>
          <p:cNvPr id="3" name="Footer Placeholder 2"/>
          <p:cNvSpPr>
            <a:spLocks noGrp="1"/>
          </p:cNvSpPr>
          <p:nvPr>
            <p:ph type="ftr" sz="quarter" idx="11"/>
          </p:nvPr>
        </p:nvSpPr>
        <p:spPr/>
        <p:txBody>
          <a:bodyPr/>
          <a:lstStyle/>
          <a:p>
            <a:r>
              <a:rPr lang="en-US" dirty="0" smtClean="0"/>
              <a:t>13th </a:t>
            </a:r>
            <a:r>
              <a:rPr lang="en-US" dirty="0" smtClean="0"/>
              <a:t>Workshop SEERE</a:t>
            </a:r>
            <a:endParaRPr lang="bg-BG" dirty="0"/>
          </a:p>
        </p:txBody>
      </p:sp>
      <p:sp>
        <p:nvSpPr>
          <p:cNvPr id="4" name="Content Placeholder 3"/>
          <p:cNvSpPr>
            <a:spLocks noGrp="1"/>
          </p:cNvSpPr>
          <p:nvPr>
            <p:ph sz="quarter" idx="1"/>
          </p:nvPr>
        </p:nvSpPr>
        <p:spPr>
          <a:xfrm>
            <a:off x="179511" y="1268760"/>
            <a:ext cx="4032449" cy="4751040"/>
          </a:xfrm>
        </p:spPr>
        <p:txBody>
          <a:bodyPr>
            <a:normAutofit/>
          </a:bodyPr>
          <a:lstStyle/>
          <a:p>
            <a:r>
              <a:rPr lang="en-US" sz="2000" dirty="0" smtClean="0"/>
              <a:t>All e-learning components</a:t>
            </a:r>
          </a:p>
          <a:p>
            <a:r>
              <a:rPr lang="en-US" sz="2000" dirty="0" smtClean="0"/>
              <a:t>Execution order of the components</a:t>
            </a:r>
          </a:p>
          <a:p>
            <a:r>
              <a:rPr lang="en-US" sz="2000" dirty="0" smtClean="0"/>
              <a:t>All resource files associated with e-learning components</a:t>
            </a:r>
            <a:endParaRPr lang="bg-BG"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72000" y="1124744"/>
            <a:ext cx="4392488" cy="5348362"/>
          </a:xfrm>
          <a:prstGeom prst="rect">
            <a:avLst/>
          </a:prstGeom>
          <a:noFill/>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374" y="3068960"/>
            <a:ext cx="3456384" cy="348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1592" y="2996952"/>
            <a:ext cx="2438400" cy="6477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683262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533</TotalTime>
  <Words>675</Words>
  <Application>Microsoft Office PowerPoint</Application>
  <PresentationFormat>On-screen Show (4:3)</PresentationFormat>
  <Paragraphs>95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Equity</vt:lpstr>
      <vt:lpstr>e-Textbook in Software Engineering</vt:lpstr>
      <vt:lpstr>Motivation</vt:lpstr>
      <vt:lpstr>Goals </vt:lpstr>
      <vt:lpstr>Concepts of SCORM</vt:lpstr>
      <vt:lpstr>Development process</vt:lpstr>
      <vt:lpstr>Structure of the SE e-textbook</vt:lpstr>
      <vt:lpstr>Navigation scheme</vt:lpstr>
      <vt:lpstr>PowerPoint Presentation</vt:lpstr>
      <vt:lpstr>Design and realization of the e-textbook in SCORM editor</vt:lpstr>
      <vt:lpstr>Implementation Tools</vt:lpstr>
      <vt:lpstr>E-textbook in Software engineering</vt:lpstr>
      <vt:lpstr>Advantages of the e-textbook</vt:lpstr>
    </vt:vector>
  </TitlesOfParts>
  <Company>Пловдивски университет "П. Хилендарски"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E-textbook in Software engineering</dc:title>
  <dc:creator>Ася Стоянова</dc:creator>
  <cp:lastModifiedBy>Emil Doychev</cp:lastModifiedBy>
  <cp:revision>35</cp:revision>
  <cp:lastPrinted>2013-08-22T16:52:16Z</cp:lastPrinted>
  <dcterms:created xsi:type="dcterms:W3CDTF">2013-08-22T08:17:51Z</dcterms:created>
  <dcterms:modified xsi:type="dcterms:W3CDTF">2013-08-26T07:05:54Z</dcterms:modified>
</cp:coreProperties>
</file>